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21"/>
  </p:notesMasterIdLst>
  <p:sldIdLst>
    <p:sldId id="346" r:id="rId2"/>
    <p:sldId id="364" r:id="rId3"/>
    <p:sldId id="365" r:id="rId4"/>
    <p:sldId id="369" r:id="rId5"/>
    <p:sldId id="370" r:id="rId6"/>
    <p:sldId id="381" r:id="rId7"/>
    <p:sldId id="378" r:id="rId8"/>
    <p:sldId id="379" r:id="rId9"/>
    <p:sldId id="380" r:id="rId10"/>
    <p:sldId id="366" r:id="rId11"/>
    <p:sldId id="367" r:id="rId12"/>
    <p:sldId id="368" r:id="rId13"/>
    <p:sldId id="371" r:id="rId14"/>
    <p:sldId id="372" r:id="rId15"/>
    <p:sldId id="373" r:id="rId16"/>
    <p:sldId id="374" r:id="rId17"/>
    <p:sldId id="375" r:id="rId18"/>
    <p:sldId id="376" r:id="rId19"/>
    <p:sldId id="377" r:id="rId2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9184" autoAdjust="0"/>
  </p:normalViewPr>
  <p:slideViewPr>
    <p:cSldViewPr snapToGrid="0">
      <p:cViewPr varScale="1">
        <p:scale>
          <a:sx n="48" d="100"/>
          <a:sy n="48" d="100"/>
        </p:scale>
        <p:origin x="200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C97AE-D39B-422C-B944-1DD22D7A61F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3E8F5-AAB2-4DCB-B6B8-1318C0E590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07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3E8F5-AAB2-4DCB-B6B8-1318C0E590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25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95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2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9357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10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9051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279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198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47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71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47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83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2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17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59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416E2-63E2-42AC-8D8A-8940C497E415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82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577517"/>
            <a:ext cx="11197389" cy="54222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 </a:t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  <a:t> РЕАЛИЗАЦИЯ</a:t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  <a:t>ПРОГРАММЫ РАЗВИТИЯ </a:t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  <a:t>МАОУ СШ №115</a:t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60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6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6000" dirty="0" smtClean="0">
                <a:solidFill>
                  <a:schemeClr val="accent2"/>
                </a:solidFill>
              </a:rPr>
              <a:t>                              Январь 2021г</a:t>
            </a:r>
            <a:br>
              <a:rPr lang="ru-RU" sz="6000" dirty="0" smtClean="0">
                <a:solidFill>
                  <a:schemeClr val="accent2"/>
                </a:solidFill>
              </a:rPr>
            </a:b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978182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94521165"/>
              </p:ext>
            </p:extLst>
          </p:nvPr>
        </p:nvGraphicFramePr>
        <p:xfrm>
          <a:off x="1" y="0"/>
          <a:ext cx="1235963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0946">
                  <a:extLst>
                    <a:ext uri="{9D8B030D-6E8A-4147-A177-3AD203B41FA5}">
                      <a16:colId xmlns:a16="http://schemas.microsoft.com/office/drawing/2014/main" val="227080788"/>
                    </a:ext>
                  </a:extLst>
                </a:gridCol>
                <a:gridCol w="2389170">
                  <a:extLst>
                    <a:ext uri="{9D8B030D-6E8A-4147-A177-3AD203B41FA5}">
                      <a16:colId xmlns:a16="http://schemas.microsoft.com/office/drawing/2014/main" val="682889509"/>
                    </a:ext>
                  </a:extLst>
                </a:gridCol>
                <a:gridCol w="2931453">
                  <a:extLst>
                    <a:ext uri="{9D8B030D-6E8A-4147-A177-3AD203B41FA5}">
                      <a16:colId xmlns:a16="http://schemas.microsoft.com/office/drawing/2014/main" val="4217918992"/>
                    </a:ext>
                  </a:extLst>
                </a:gridCol>
                <a:gridCol w="2868070">
                  <a:extLst>
                    <a:ext uri="{9D8B030D-6E8A-4147-A177-3AD203B41FA5}">
                      <a16:colId xmlns:a16="http://schemas.microsoft.com/office/drawing/2014/main" val="55956895"/>
                    </a:ext>
                  </a:extLst>
                </a:gridCol>
              </a:tblGrid>
              <a:tr h="862319">
                <a:tc rowSpan="2"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Наименование 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показателя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Целевой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ориентир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Результат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40447"/>
                  </a:ext>
                </a:extLst>
              </a:tr>
              <a:tr h="83825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2019/2020 </a:t>
                      </a:r>
                      <a:r>
                        <a:rPr lang="ru-RU" sz="2000" b="1" dirty="0" err="1" smtClean="0"/>
                        <a:t>уч.г</a:t>
                      </a:r>
                      <a:endParaRPr lang="ru-RU" sz="20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 пол.2020/2021 </a:t>
                      </a:r>
                      <a:r>
                        <a:rPr lang="ru-RU" sz="2000" b="1" dirty="0" err="1" smtClean="0"/>
                        <a:t>уч.г</a:t>
                      </a:r>
                      <a:endParaRPr lang="ru-RU" sz="20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27859"/>
                  </a:ext>
                </a:extLst>
              </a:tr>
              <a:tr h="240769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   учащихся доступностью качественного образования в соответствии с требованиями федерального государственного образовательного стандарта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100%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100%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100%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262512"/>
                  </a:ext>
                </a:extLst>
              </a:tr>
              <a:tr h="14021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Завоевание  лидирующей позиции учреждения в рейтинге ОО Советского района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 числе 10  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 числе 10  </a:t>
                      </a:r>
                      <a:endParaRPr lang="ru-RU" sz="2400" b="1" dirty="0" smtClean="0"/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 числе 10  </a:t>
                      </a:r>
                      <a:endParaRPr lang="ru-RU" sz="2400" b="1" dirty="0" smtClean="0"/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843707"/>
                  </a:ext>
                </a:extLst>
              </a:tr>
              <a:tr h="1347620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 в конкурсах инновационных проектов и программ на региональном уровне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Участие 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Нет 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Нет 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21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263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60563321"/>
              </p:ext>
            </p:extLst>
          </p:nvPr>
        </p:nvGraphicFramePr>
        <p:xfrm>
          <a:off x="0" y="0"/>
          <a:ext cx="12192000" cy="8759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440">
                  <a:extLst>
                    <a:ext uri="{9D8B030D-6E8A-4147-A177-3AD203B41FA5}">
                      <a16:colId xmlns:a16="http://schemas.microsoft.com/office/drawing/2014/main" val="53572678"/>
                    </a:ext>
                  </a:extLst>
                </a:gridCol>
                <a:gridCol w="3321518">
                  <a:extLst>
                    <a:ext uri="{9D8B030D-6E8A-4147-A177-3AD203B41FA5}">
                      <a16:colId xmlns:a16="http://schemas.microsoft.com/office/drawing/2014/main" val="2367062760"/>
                    </a:ext>
                  </a:extLst>
                </a:gridCol>
                <a:gridCol w="2117558">
                  <a:extLst>
                    <a:ext uri="{9D8B030D-6E8A-4147-A177-3AD203B41FA5}">
                      <a16:colId xmlns:a16="http://schemas.microsoft.com/office/drawing/2014/main" val="1125709603"/>
                    </a:ext>
                  </a:extLst>
                </a:gridCol>
                <a:gridCol w="2470484">
                  <a:extLst>
                    <a:ext uri="{9D8B030D-6E8A-4147-A177-3AD203B41FA5}">
                      <a16:colId xmlns:a16="http://schemas.microsoft.com/office/drawing/2014/main" val="2939083596"/>
                    </a:ext>
                  </a:extLst>
                </a:gridCol>
              </a:tblGrid>
              <a:tr h="1427747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 доли учащихся, участвующих в предметных олимпиадах, конкурсах и соревнованиях 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до 25%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87,9%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47,4%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749807"/>
                  </a:ext>
                </a:extLst>
              </a:tr>
              <a:tr h="1876927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 системы дополнительного образования как условия развития талантливых детей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Ежегодное  расширение (обновление) перечня образовательных услуг на 15% и доведение количества занятых учащихся до 95%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Обновление на 10%</a:t>
                      </a:r>
                    </a:p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Занятых-100%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Обновление на 10%</a:t>
                      </a:r>
                    </a:p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Занятых-100%</a:t>
                      </a:r>
                    </a:p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653938"/>
                  </a:ext>
                </a:extLst>
              </a:tr>
              <a:tr h="183428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учащихся, занимающихся по индивидуальным учебным маршрутам с элементами дистанционного обучения и сетевого взаимодействия </a:t>
                      </a:r>
                    </a:p>
                    <a:p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5-8%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5-11 классы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5чел/1%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3чел/0,5%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563863"/>
                  </a:ext>
                </a:extLst>
              </a:tr>
              <a:tr h="3186601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 числа одаренных детей, которым оказывается поддержка и сопровождение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до 20%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37%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48%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33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929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03411452"/>
              </p:ext>
            </p:extLst>
          </p:nvPr>
        </p:nvGraphicFramePr>
        <p:xfrm>
          <a:off x="0" y="0"/>
          <a:ext cx="12192000" cy="740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2821">
                  <a:extLst>
                    <a:ext uri="{9D8B030D-6E8A-4147-A177-3AD203B41FA5}">
                      <a16:colId xmlns:a16="http://schemas.microsoft.com/office/drawing/2014/main" val="3663836614"/>
                    </a:ext>
                  </a:extLst>
                </a:gridCol>
                <a:gridCol w="1090863">
                  <a:extLst>
                    <a:ext uri="{9D8B030D-6E8A-4147-A177-3AD203B41FA5}">
                      <a16:colId xmlns:a16="http://schemas.microsoft.com/office/drawing/2014/main" val="4196549496"/>
                    </a:ext>
                  </a:extLst>
                </a:gridCol>
                <a:gridCol w="3737811">
                  <a:extLst>
                    <a:ext uri="{9D8B030D-6E8A-4147-A177-3AD203B41FA5}">
                      <a16:colId xmlns:a16="http://schemas.microsoft.com/office/drawing/2014/main" val="2375159937"/>
                    </a:ext>
                  </a:extLst>
                </a:gridCol>
                <a:gridCol w="3240505">
                  <a:extLst>
                    <a:ext uri="{9D8B030D-6E8A-4147-A177-3AD203B41FA5}">
                      <a16:colId xmlns:a16="http://schemas.microsoft.com/office/drawing/2014/main" val="3560359297"/>
                    </a:ext>
                  </a:extLst>
                </a:gridCol>
              </a:tblGrid>
              <a:tr h="9753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Учащиеся  основной и старшей школы  включенные в исследовательскую и проектную деятельность</a:t>
                      </a:r>
                    </a:p>
                    <a:p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15%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46чел/5%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полугодие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223204"/>
                  </a:ext>
                </a:extLst>
              </a:tr>
              <a:tr h="2651760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Сохранение  ситуации отсутствия случаев травматизма, правонарушений со стороны учащихся, нарушения школой законодательства РФ, предписаний со стороны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Роспотребнадзора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Госпожнадзора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Травматизм-10 чел.</a:t>
                      </a:r>
                    </a:p>
                    <a:p>
                      <a:pPr algn="l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Правонарушений-6 чел.</a:t>
                      </a:r>
                    </a:p>
                    <a:p>
                      <a:pPr algn="l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Предписаний-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Травматизм-7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чел.</a:t>
                      </a:r>
                    </a:p>
                    <a:p>
                      <a:pPr algn="l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Правонарушений-6 чел.</a:t>
                      </a:r>
                    </a:p>
                    <a:p>
                      <a:pPr algn="l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Предписаний-0</a:t>
                      </a:r>
                    </a:p>
                    <a:p>
                      <a:pPr algn="l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672417"/>
                  </a:ext>
                </a:extLst>
              </a:tr>
              <a:tr h="17830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Инфраструктура  и организация образовательного процесса школы будет максимально возможно соответствовать требованиям ФЗ-273, СанПиНов и другим нормативно-правовым актам, регламентирующим организацию образовательного процесса; </a:t>
                      </a:r>
                    </a:p>
                    <a:p>
                      <a:endParaRPr lang="ru-RU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Соответствует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Соответствует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432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445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31627200"/>
              </p:ext>
            </p:extLst>
          </p:nvPr>
        </p:nvGraphicFramePr>
        <p:xfrm>
          <a:off x="0" y="0"/>
          <a:ext cx="12192000" cy="7480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2821">
                  <a:extLst>
                    <a:ext uri="{9D8B030D-6E8A-4147-A177-3AD203B41FA5}">
                      <a16:colId xmlns:a16="http://schemas.microsoft.com/office/drawing/2014/main" val="3663836614"/>
                    </a:ext>
                  </a:extLst>
                </a:gridCol>
                <a:gridCol w="1973179">
                  <a:extLst>
                    <a:ext uri="{9D8B030D-6E8A-4147-A177-3AD203B41FA5}">
                      <a16:colId xmlns:a16="http://schemas.microsoft.com/office/drawing/2014/main" val="4196549496"/>
                    </a:ext>
                  </a:extLst>
                </a:gridCol>
                <a:gridCol w="3096126">
                  <a:extLst>
                    <a:ext uri="{9D8B030D-6E8A-4147-A177-3AD203B41FA5}">
                      <a16:colId xmlns:a16="http://schemas.microsoft.com/office/drawing/2014/main" val="2375159937"/>
                    </a:ext>
                  </a:extLst>
                </a:gridCol>
                <a:gridCol w="2999874">
                  <a:extLst>
                    <a:ext uri="{9D8B030D-6E8A-4147-A177-3AD203B41FA5}">
                      <a16:colId xmlns:a16="http://schemas.microsoft.com/office/drawing/2014/main" val="3560359297"/>
                    </a:ext>
                  </a:extLst>
                </a:gridCol>
              </a:tblGrid>
              <a:tr h="975360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  учебные кабинеты будут максимально возможно оснащены в соответствии с требованиями ФГОС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Соответствуют </a:t>
                      </a:r>
                    </a:p>
                    <a:p>
                      <a:pPr algn="ctr"/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ФГОС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Соответствуют </a:t>
                      </a:r>
                    </a:p>
                    <a:p>
                      <a:pPr algn="ctr"/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ФГОС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223204"/>
                  </a:ext>
                </a:extLst>
              </a:tr>
              <a:tr h="140047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Подключение учебных кабинетов   к  локальной сети школы и к Интернет-ресурсам;</a:t>
                      </a:r>
                    </a:p>
                    <a:p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672417"/>
                  </a:ext>
                </a:extLst>
              </a:tr>
              <a:tr h="1203158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Привлечение  молодых кадров педагогов до 35 лет</a:t>
                      </a:r>
                    </a:p>
                    <a:p>
                      <a:endParaRPr lang="ru-RU" sz="20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до 30%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21ч/29,2%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18 чел/25,4%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432357"/>
                  </a:ext>
                </a:extLst>
              </a:tr>
              <a:tr h="1783080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 действия профессионального стандарта «Педагог» в штатном режиме</a:t>
                      </a:r>
                    </a:p>
                    <a:p>
                      <a:endParaRPr lang="ru-RU" sz="20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Обеспечено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Обеспечено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124090"/>
                  </a:ext>
                </a:extLst>
              </a:tr>
              <a:tr h="1783080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Ведение  портфолио педагога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100%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100%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605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763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8162941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2821">
                  <a:extLst>
                    <a:ext uri="{9D8B030D-6E8A-4147-A177-3AD203B41FA5}">
                      <a16:colId xmlns:a16="http://schemas.microsoft.com/office/drawing/2014/main" val="3663836614"/>
                    </a:ext>
                  </a:extLst>
                </a:gridCol>
                <a:gridCol w="2342147">
                  <a:extLst>
                    <a:ext uri="{9D8B030D-6E8A-4147-A177-3AD203B41FA5}">
                      <a16:colId xmlns:a16="http://schemas.microsoft.com/office/drawing/2014/main" val="4196549496"/>
                    </a:ext>
                  </a:extLst>
                </a:gridCol>
                <a:gridCol w="2727158">
                  <a:extLst>
                    <a:ext uri="{9D8B030D-6E8A-4147-A177-3AD203B41FA5}">
                      <a16:colId xmlns:a16="http://schemas.microsoft.com/office/drawing/2014/main" val="2375159937"/>
                    </a:ext>
                  </a:extLst>
                </a:gridCol>
                <a:gridCol w="2999874">
                  <a:extLst>
                    <a:ext uri="{9D8B030D-6E8A-4147-A177-3AD203B41FA5}">
                      <a16:colId xmlns:a16="http://schemas.microsoft.com/office/drawing/2014/main" val="3560359297"/>
                    </a:ext>
                  </a:extLst>
                </a:gridCol>
              </a:tblGrid>
              <a:tr h="145528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 педагогов, работающих по инновационным образовательным технологиям </a:t>
                      </a:r>
                    </a:p>
                    <a:p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Не менее 50%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(46 учителей-предметников)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чел/ 87%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39чел/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85%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223204"/>
                  </a:ext>
                </a:extLst>
              </a:tr>
              <a:tr h="33842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 педагогов, ежегодно предъявляющих собственный опыт на профессиональных мероприятиях (на семинарах, научно-практических конференциях, персональных конкурсах, в методических, психолого-педагогических изданиях, в том числе электронных и т.д.)</a:t>
                      </a:r>
                      <a:endParaRPr lang="ru-RU" sz="2000" b="1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 менее 25%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(71 педагог)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24 чел/52,2%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11</a:t>
                      </a:r>
                      <a:r>
                        <a:rPr lang="ru-RU" sz="2400" b="1" baseline="0" dirty="0" smtClean="0"/>
                        <a:t> чел/ 15,5%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672417"/>
                  </a:ext>
                </a:extLst>
              </a:tr>
              <a:tr h="2018448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 педагогов, прошедших  повышение квалификации и (или) переподготовку в соответствии с требованиям ФГОС и Профессиональный стандарт «Педагог»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432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981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84344665"/>
              </p:ext>
            </p:extLst>
          </p:nvPr>
        </p:nvGraphicFramePr>
        <p:xfrm>
          <a:off x="0" y="0"/>
          <a:ext cx="12192000" cy="7412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2821">
                  <a:extLst>
                    <a:ext uri="{9D8B030D-6E8A-4147-A177-3AD203B41FA5}">
                      <a16:colId xmlns:a16="http://schemas.microsoft.com/office/drawing/2014/main" val="3663836614"/>
                    </a:ext>
                  </a:extLst>
                </a:gridCol>
                <a:gridCol w="2117558">
                  <a:extLst>
                    <a:ext uri="{9D8B030D-6E8A-4147-A177-3AD203B41FA5}">
                      <a16:colId xmlns:a16="http://schemas.microsoft.com/office/drawing/2014/main" val="4196549496"/>
                    </a:ext>
                  </a:extLst>
                </a:gridCol>
                <a:gridCol w="2951747">
                  <a:extLst>
                    <a:ext uri="{9D8B030D-6E8A-4147-A177-3AD203B41FA5}">
                      <a16:colId xmlns:a16="http://schemas.microsoft.com/office/drawing/2014/main" val="2375159937"/>
                    </a:ext>
                  </a:extLst>
                </a:gridCol>
                <a:gridCol w="2999874">
                  <a:extLst>
                    <a:ext uri="{9D8B030D-6E8A-4147-A177-3AD203B41FA5}">
                      <a16:colId xmlns:a16="http://schemas.microsoft.com/office/drawing/2014/main" val="3560359297"/>
                    </a:ext>
                  </a:extLst>
                </a:gridCol>
              </a:tblGrid>
              <a:tr h="1455286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 педагогических работников, аттестованных на высшую квалификационную категорию 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  <a:p>
                      <a:pPr algn="l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( 71 педагог)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14чел/ 20%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17 чел/ 24%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223204"/>
                  </a:ext>
                </a:extLst>
              </a:tr>
              <a:tr h="159271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 паспортизированных кабинетов </a:t>
                      </a: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30%.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37 учебных кабинетов</a:t>
                      </a:r>
                    </a:p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37 учебных кабинетов</a:t>
                      </a:r>
                    </a:p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672417"/>
                  </a:ext>
                </a:extLst>
              </a:tr>
              <a:tr h="2018448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 школы и педагогов в профессиональных конкурсах педагогического мастерства и инновационных продуктов </a:t>
                      </a:r>
                    </a:p>
                    <a:p>
                      <a:endParaRPr lang="ru-RU" sz="20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Участие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Участие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Участие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432357"/>
                  </a:ext>
                </a:extLst>
              </a:tr>
              <a:tr h="2018448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 обучающихся, занимающихся в спортивном классе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 менее 25% 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5В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класс-29 чел.</a:t>
                      </a:r>
                    </a:p>
                    <a:p>
                      <a:pPr algn="ctr"/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17 чел./59%</a:t>
                      </a:r>
                    </a:p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6В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класс-30 чел.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17 чел/ 57%</a:t>
                      </a:r>
                    </a:p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701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298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7990455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2821">
                  <a:extLst>
                    <a:ext uri="{9D8B030D-6E8A-4147-A177-3AD203B41FA5}">
                      <a16:colId xmlns:a16="http://schemas.microsoft.com/office/drawing/2014/main" val="3663836614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4196549496"/>
                    </a:ext>
                  </a:extLst>
                </a:gridCol>
                <a:gridCol w="4042610">
                  <a:extLst>
                    <a:ext uri="{9D8B030D-6E8A-4147-A177-3AD203B41FA5}">
                      <a16:colId xmlns:a16="http://schemas.microsoft.com/office/drawing/2014/main" val="2375159937"/>
                    </a:ext>
                  </a:extLst>
                </a:gridCol>
                <a:gridCol w="2999874">
                  <a:extLst>
                    <a:ext uri="{9D8B030D-6E8A-4147-A177-3AD203B41FA5}">
                      <a16:colId xmlns:a16="http://schemas.microsoft.com/office/drawing/2014/main" val="3560359297"/>
                    </a:ext>
                  </a:extLst>
                </a:gridCol>
              </a:tblGrid>
              <a:tr h="1604176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Уровень  обеспеченности спортивным оборудованием, инвентарем 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223204"/>
                  </a:ext>
                </a:extLst>
              </a:tr>
              <a:tr h="17556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 доли выпускников, выбравших профессию/ специальность по естественнонаучному профилю </a:t>
                      </a: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До 50%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19 чел./32,2%</a:t>
                      </a:r>
                    </a:p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Педагогическое направление-2 %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полугодие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672417"/>
                  </a:ext>
                </a:extLst>
              </a:tr>
              <a:tr h="1273203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 уровня физической подготовленности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На 10%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Все обучающиеся ОУ имеют достаточный уровень физической подготовленности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432357"/>
                  </a:ext>
                </a:extLst>
              </a:tr>
              <a:tr h="2224956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 обучающихся, учителей и родителей, выполнившие государственные требования к уровню физической подготовленности населения «ФВСК ГТО»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Обучающиеся-31 чел/ 3,3%</a:t>
                      </a:r>
                    </a:p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Педагоги-3 чел/ 4,2%</a:t>
                      </a:r>
                    </a:p>
                    <a:p>
                      <a:pPr algn="l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II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полугодие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701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34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6955008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2821">
                  <a:extLst>
                    <a:ext uri="{9D8B030D-6E8A-4147-A177-3AD203B41FA5}">
                      <a16:colId xmlns:a16="http://schemas.microsoft.com/office/drawing/2014/main" val="3663836614"/>
                    </a:ext>
                  </a:extLst>
                </a:gridCol>
                <a:gridCol w="1973179">
                  <a:extLst>
                    <a:ext uri="{9D8B030D-6E8A-4147-A177-3AD203B41FA5}">
                      <a16:colId xmlns:a16="http://schemas.microsoft.com/office/drawing/2014/main" val="4196549496"/>
                    </a:ext>
                  </a:extLst>
                </a:gridCol>
                <a:gridCol w="3096126">
                  <a:extLst>
                    <a:ext uri="{9D8B030D-6E8A-4147-A177-3AD203B41FA5}">
                      <a16:colId xmlns:a16="http://schemas.microsoft.com/office/drawing/2014/main" val="2375159937"/>
                    </a:ext>
                  </a:extLst>
                </a:gridCol>
                <a:gridCol w="2999874">
                  <a:extLst>
                    <a:ext uri="{9D8B030D-6E8A-4147-A177-3AD203B41FA5}">
                      <a16:colId xmlns:a16="http://schemas.microsoft.com/office/drawing/2014/main" val="3560359297"/>
                    </a:ext>
                  </a:extLst>
                </a:gridCol>
              </a:tblGrid>
              <a:tr h="1817370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 молодежи, занимающейся в системе патриотического воспитания и проходящей добровольную допризывную подготовку к военной службе 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(% от численности молодежи 14-17 лет) составит - 32,5%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42 чел/4% 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40 чел/4%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223204"/>
                  </a:ext>
                </a:extLst>
              </a:tr>
              <a:tr h="50406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Укрепление  патриотических ценностей в общественном сознании, ответственность молодежи за судьбу Отечества и малой Родины, развитый интерес к российской истории и культуре, толерантное отношение к традициям разных национальных и конфессиональных групп, эффективная работа молодежных и детских общественных объединений, массовость участия в социально-ориентированных акциях и патриотических мероприятиях, популярность и престиж службы в российских Вооруженных силах</a:t>
                      </a:r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Программа воспитания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Программа воспитания</a:t>
                      </a:r>
                    </a:p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672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318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03515261"/>
              </p:ext>
            </p:extLst>
          </p:nvPr>
        </p:nvGraphicFramePr>
        <p:xfrm>
          <a:off x="0" y="0"/>
          <a:ext cx="12192000" cy="735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2821">
                  <a:extLst>
                    <a:ext uri="{9D8B030D-6E8A-4147-A177-3AD203B41FA5}">
                      <a16:colId xmlns:a16="http://schemas.microsoft.com/office/drawing/2014/main" val="3663836614"/>
                    </a:ext>
                  </a:extLst>
                </a:gridCol>
                <a:gridCol w="2422358">
                  <a:extLst>
                    <a:ext uri="{9D8B030D-6E8A-4147-A177-3AD203B41FA5}">
                      <a16:colId xmlns:a16="http://schemas.microsoft.com/office/drawing/2014/main" val="4196549496"/>
                    </a:ext>
                  </a:extLst>
                </a:gridCol>
                <a:gridCol w="2646947">
                  <a:extLst>
                    <a:ext uri="{9D8B030D-6E8A-4147-A177-3AD203B41FA5}">
                      <a16:colId xmlns:a16="http://schemas.microsoft.com/office/drawing/2014/main" val="2375159937"/>
                    </a:ext>
                  </a:extLst>
                </a:gridCol>
                <a:gridCol w="2999874">
                  <a:extLst>
                    <a:ext uri="{9D8B030D-6E8A-4147-A177-3AD203B41FA5}">
                      <a16:colId xmlns:a16="http://schemas.microsoft.com/office/drawing/2014/main" val="3560359297"/>
                    </a:ext>
                  </a:extLst>
                </a:gridCol>
              </a:tblGrid>
              <a:tr h="1079794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Привлечение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учащихся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волонтерское движение, работа которого направлена на пропаганду здорового образа жизни, привлечение учащихся к физкультурно-оздоровительной и спортивно-оздоровительной деятельности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17 чел./ 2%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17 чел./ 2%</a:t>
                      </a:r>
                    </a:p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223204"/>
                  </a:ext>
                </a:extLst>
              </a:tr>
              <a:tr h="18336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Положительная  динамика улучшения здоровья обучающихся, снижение количества детей с хроническими заболеваниями</a:t>
                      </a: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0,3%  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0,2%  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672417"/>
                  </a:ext>
                </a:extLst>
              </a:tr>
              <a:tr h="299490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адаптивной образовательной  среды для детей с ОВЗ, в том числе с инвалидностью  в условиях массовой школы для получения доступного качественного образования</a:t>
                      </a: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Создана 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Создана  </a:t>
                      </a:r>
                    </a:p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218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711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84857629"/>
              </p:ext>
            </p:extLst>
          </p:nvPr>
        </p:nvGraphicFramePr>
        <p:xfrm>
          <a:off x="0" y="0"/>
          <a:ext cx="12192000" cy="6835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2821">
                  <a:extLst>
                    <a:ext uri="{9D8B030D-6E8A-4147-A177-3AD203B41FA5}">
                      <a16:colId xmlns:a16="http://schemas.microsoft.com/office/drawing/2014/main" val="3663836614"/>
                    </a:ext>
                  </a:extLst>
                </a:gridCol>
                <a:gridCol w="2422358">
                  <a:extLst>
                    <a:ext uri="{9D8B030D-6E8A-4147-A177-3AD203B41FA5}">
                      <a16:colId xmlns:a16="http://schemas.microsoft.com/office/drawing/2014/main" val="4196549496"/>
                    </a:ext>
                  </a:extLst>
                </a:gridCol>
                <a:gridCol w="2646947">
                  <a:extLst>
                    <a:ext uri="{9D8B030D-6E8A-4147-A177-3AD203B41FA5}">
                      <a16:colId xmlns:a16="http://schemas.microsoft.com/office/drawing/2014/main" val="2375159937"/>
                    </a:ext>
                  </a:extLst>
                </a:gridCol>
                <a:gridCol w="2999874">
                  <a:extLst>
                    <a:ext uri="{9D8B030D-6E8A-4147-A177-3AD203B41FA5}">
                      <a16:colId xmlns:a16="http://schemas.microsoft.com/office/drawing/2014/main" val="3560359297"/>
                    </a:ext>
                  </a:extLst>
                </a:gridCol>
              </a:tblGrid>
              <a:tr h="1079794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Охват детей с ОВЗ, в том числе с инвалидностью,  формами дополнительного образования, соответствующими  их физическому статусу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223204"/>
                  </a:ext>
                </a:extLst>
              </a:tr>
              <a:tr h="18336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Сформирована  воспитательная система школы, основанная на принципах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гуманизации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культуросообразности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природосообразности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целостности и дифференциации образовательного процесса</a:t>
                      </a: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Сформирована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Сформирована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672417"/>
                  </a:ext>
                </a:extLst>
              </a:tr>
              <a:tr h="299490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Включение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родителей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различные формы активного взаимодействия со школой (через участие в решении текущих проблем, участие в общешкольных мероприятиях, круглые столы, клубы и т.д.</a:t>
                      </a: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Не менее 30%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чел/5,3%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49 чел./5,1%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218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445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76464"/>
            <a:ext cx="8596313" cy="120315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ЦЕЛЬ ПРОГРАММЫ РАЗВИТИЯ</a:t>
            </a:r>
            <a:r>
              <a:rPr lang="ru-RU" sz="4000" b="1" dirty="0" smtClean="0"/>
              <a:t>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930442"/>
            <a:ext cx="10956758" cy="574307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/>
              <a:t>Стратегической целью</a:t>
            </a:r>
            <a:r>
              <a:rPr lang="ru-RU" sz="2400" b="1" dirty="0"/>
              <a:t> </a:t>
            </a:r>
            <a:r>
              <a:rPr lang="ru-RU" sz="2400" b="1" i="1" dirty="0"/>
              <a:t>школы</a:t>
            </a:r>
            <a:r>
              <a:rPr lang="ru-RU" sz="2400" b="1" dirty="0"/>
              <a:t> </a:t>
            </a:r>
            <a:r>
              <a:rPr lang="ru-RU" sz="2400" dirty="0"/>
              <a:t>является совершенствование образовательного пространства в условиях комплексной модернизации образования для обеспечения нового качественного образования в соответствии с образовательными потребностями и возможностями учащихся.</a:t>
            </a:r>
          </a:p>
          <a:p>
            <a:r>
              <a:rPr lang="ru-RU" sz="2400" b="1" i="1" dirty="0"/>
              <a:t>Инвариантная цель</a:t>
            </a:r>
            <a:r>
              <a:rPr lang="ru-RU" sz="2400" b="1" dirty="0"/>
              <a:t> </a:t>
            </a:r>
            <a:r>
              <a:rPr lang="ru-RU" sz="2400" dirty="0"/>
              <a:t>- эффективное выполнение государственного задания по оказанию образовательных услуг в соответствии с требованиями законодательства.</a:t>
            </a:r>
          </a:p>
          <a:p>
            <a:r>
              <a:rPr lang="ru-RU" sz="2400" b="1" i="1" dirty="0"/>
              <a:t>Вариативная цель</a:t>
            </a:r>
            <a:r>
              <a:rPr lang="ru-RU" sz="2400" b="1" dirty="0"/>
              <a:t> </a:t>
            </a:r>
            <a:r>
              <a:rPr lang="ru-RU" sz="2400" dirty="0"/>
              <a:t>развития школы как образовательной организации направлена на удовлетворение образовательных запросов субъектов образовательной деятельности и лиц, заинтересованных в образовании в соответствии с требованиями законодательства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20713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23838"/>
            <a:ext cx="9926638" cy="69056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         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ЗАДАЧИ ПРОГРАММЫ РАЗВИТИЯ: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0" y="914400"/>
            <a:ext cx="11645900" cy="58070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2000" b="1" dirty="0" smtClean="0"/>
          </a:p>
          <a:p>
            <a:r>
              <a:rPr lang="ru-RU" sz="8000" b="1" dirty="0" smtClean="0">
                <a:cs typeface="Times New Roman" panose="02020603050405020304" pitchFamily="18" charset="0"/>
              </a:rPr>
              <a:t>1.Обеспечить </a:t>
            </a:r>
            <a:r>
              <a:rPr lang="ru-RU" sz="8000" b="1" dirty="0">
                <a:cs typeface="Times New Roman" panose="02020603050405020304" pitchFamily="18" charset="0"/>
              </a:rPr>
              <a:t>качественный переход школы на выполнение  Федеральных государственных стандартов с соблюдением преемственности всех уровней образования.</a:t>
            </a:r>
          </a:p>
          <a:p>
            <a:r>
              <a:rPr lang="ru-RU" sz="8000" b="1" dirty="0">
                <a:cs typeface="Times New Roman" panose="02020603050405020304" pitchFamily="18" charset="0"/>
              </a:rPr>
              <a:t>2. Создать условия для формирования личности гражданина и патриота России с присущими ему ценностями, взглядами, ориентациями, установками, мотивами деятельности и поведения.</a:t>
            </a:r>
          </a:p>
          <a:p>
            <a:r>
              <a:rPr lang="ru-RU" sz="8000" b="1" dirty="0">
                <a:cs typeface="Times New Roman" panose="02020603050405020304" pitchFamily="18" charset="0"/>
              </a:rPr>
              <a:t>3. Повысить эффективность использования возможностей физической культуры и спорта в укреплении здоровья, гармоничном и всестороннем развитии личности и обеспечение преемственности в осуществлении физического воспитания учащихся.</a:t>
            </a:r>
          </a:p>
          <a:p>
            <a:r>
              <a:rPr lang="ru-RU" sz="8000" b="1" dirty="0">
                <a:cs typeface="Times New Roman" panose="02020603050405020304" pitchFamily="18" charset="0"/>
              </a:rPr>
              <a:t>4. Способствовать формированию уверенной в себе личности, уважающей себя и других, умеющей анализировать и контролировать ситуацию и свое поведение, осознающей ответственность за свое здоровье, пропаганда здорового образа жизни.</a:t>
            </a:r>
          </a:p>
          <a:p>
            <a:r>
              <a:rPr lang="ru-RU" sz="8000" b="1" dirty="0">
                <a:cs typeface="Times New Roman" panose="02020603050405020304" pitchFamily="18" charset="0"/>
              </a:rPr>
              <a:t>5. Объединить усилия педагогических и высококвалифицированных  тренерско-преподавательских кадров, медицинских работников, родителей, представителей общественных организаций на создание условий для осуществления спортивной подготовки одарённых, перспективных обучающихся путем рационального сочетания образовательного и учебно-тренировочного процессов.</a:t>
            </a:r>
          </a:p>
          <a:p>
            <a:r>
              <a:rPr lang="ru-RU" sz="8000" b="1" dirty="0">
                <a:cs typeface="Times New Roman" panose="02020603050405020304" pitchFamily="18" charset="0"/>
              </a:rPr>
              <a:t>6. Создать условия для выявления, поддержки, обучения, воспитания и развития индивидуальных задатков одаренных детей.</a:t>
            </a:r>
          </a:p>
          <a:p>
            <a:pPr lvl="0"/>
            <a:r>
              <a:rPr lang="ru-RU" sz="8000" b="1" dirty="0" smtClean="0">
                <a:cs typeface="Times New Roman" panose="02020603050405020304" pitchFamily="18" charset="0"/>
              </a:rPr>
              <a:t> </a:t>
            </a:r>
            <a:endParaRPr lang="ru-RU" sz="8000" b="1" dirty="0"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7543800" y="1325563"/>
            <a:ext cx="4648200" cy="4716462"/>
          </a:xfrm>
        </p:spPr>
        <p:txBody>
          <a:bodyPr>
            <a:normAutofit/>
          </a:bodyPr>
          <a:lstStyle/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78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0" y="224590"/>
            <a:ext cx="11935326" cy="6633410"/>
          </a:xfrm>
        </p:spPr>
        <p:txBody>
          <a:bodyPr>
            <a:normAutofit/>
          </a:bodyPr>
          <a:lstStyle/>
          <a:p>
            <a:r>
              <a:rPr lang="ru-RU" sz="2400" dirty="0"/>
              <a:t>7. </a:t>
            </a:r>
            <a:r>
              <a:rPr lang="ru-RU" sz="2400" b="1" dirty="0"/>
              <a:t>Создать эффективную систему поддержки детей с ОВЗ, в том числе детей-инвалидов и их семей.</a:t>
            </a:r>
          </a:p>
          <a:p>
            <a:r>
              <a:rPr lang="ru-RU" sz="2400" b="1" dirty="0"/>
              <a:t>8. Создать систему непрерывного профессионального образования сотрудников школы с целью повышения качества образования в условиях реализации ФГОС, Профессионального стандарта «Педагог» и объективной оценки деятельности педагога, ОУ.</a:t>
            </a:r>
          </a:p>
          <a:p>
            <a:r>
              <a:rPr lang="ru-RU" sz="2400" b="1" dirty="0"/>
              <a:t>9. Создать условия для разработки стратегии, тактики дополнительного образования детей, направленных на:</a:t>
            </a:r>
          </a:p>
          <a:p>
            <a:pPr lvl="0"/>
            <a:r>
              <a:rPr lang="ru-RU" sz="2400" b="1" dirty="0"/>
              <a:t>изменение уровня социальной адаптации детей к изменяющимся условиям жизни; </a:t>
            </a:r>
          </a:p>
          <a:p>
            <a:pPr lvl="0"/>
            <a:r>
              <a:rPr lang="ru-RU" sz="2400" b="1" dirty="0"/>
              <a:t>успешную социализацию детей;</a:t>
            </a:r>
          </a:p>
          <a:p>
            <a:pPr lvl="0"/>
            <a:r>
              <a:rPr lang="ru-RU" sz="2400" b="1" dirty="0"/>
              <a:t>формирование готовности к самостоятельному гражданскому, нравственному выбору, индивидуальной творческой самореализации;</a:t>
            </a:r>
          </a:p>
          <a:p>
            <a:r>
              <a:rPr lang="ru-RU" sz="2400" b="1" dirty="0"/>
              <a:t>проявление социальной ответственности, осознанного жизненного самоопределения и выбора профессии.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8181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385012"/>
            <a:ext cx="11935326" cy="6472988"/>
          </a:xfrm>
        </p:spPr>
        <p:txBody>
          <a:bodyPr>
            <a:normAutofit/>
          </a:bodyPr>
          <a:lstStyle/>
          <a:p>
            <a:r>
              <a:rPr lang="ru-RU" sz="2400" dirty="0"/>
              <a:t>10. </a:t>
            </a:r>
            <a:r>
              <a:rPr lang="ru-RU" sz="2400" b="1" dirty="0"/>
              <a:t>Повысить эффективность образовательной системы школы через развитие форм государственно-общественного управления, сетевого взаимодействия, социального партнерства;</a:t>
            </a:r>
          </a:p>
          <a:p>
            <a:r>
              <a:rPr lang="ru-RU" sz="2400" b="1" dirty="0"/>
              <a:t>11. Создать условия для введения профессионального стандарта педагога школьного образования.</a:t>
            </a:r>
          </a:p>
          <a:p>
            <a:r>
              <a:rPr lang="ru-RU" sz="2400" b="1" dirty="0"/>
              <a:t>12. Создать внутреннюю систему мониторинга эффективности работы школы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696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4380"/>
            <a:ext cx="11277600" cy="1267326"/>
          </a:xfrm>
        </p:spPr>
        <p:txBody>
          <a:bodyPr/>
          <a:lstStyle/>
          <a:p>
            <a:r>
              <a:rPr lang="ru-RU" dirty="0" smtClean="0"/>
              <a:t>       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 РАМКАХ ПРОГРАММЫ РАЗВИТИЯ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     РЕАЛИЗОВЫВАЛИСЬ ПРОЕКТЫ: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08820095"/>
              </p:ext>
            </p:extLst>
          </p:nvPr>
        </p:nvGraphicFramePr>
        <p:xfrm>
          <a:off x="0" y="1411704"/>
          <a:ext cx="12192000" cy="5325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3175">
                  <a:extLst>
                    <a:ext uri="{9D8B030D-6E8A-4147-A177-3AD203B41FA5}">
                      <a16:colId xmlns:a16="http://schemas.microsoft.com/office/drawing/2014/main" val="3732289202"/>
                    </a:ext>
                  </a:extLst>
                </a:gridCol>
                <a:gridCol w="5898825">
                  <a:extLst>
                    <a:ext uri="{9D8B030D-6E8A-4147-A177-3AD203B41FA5}">
                      <a16:colId xmlns:a16="http://schemas.microsoft.com/office/drawing/2014/main" val="2903846744"/>
                    </a:ext>
                  </a:extLst>
                </a:gridCol>
              </a:tblGrid>
              <a:tr h="712844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«Все, что тебя касается»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«Педагогический вектор»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637395"/>
                  </a:ext>
                </a:extLst>
              </a:tr>
              <a:tr h="77764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«Я гражданин России»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«Счастливое детство»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310386"/>
                  </a:ext>
                </a:extLst>
              </a:tr>
              <a:tr h="777647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«Спортивный класс»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«Профильные классы»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255003"/>
                  </a:ext>
                </a:extLst>
              </a:tr>
              <a:tr h="831902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«Мы-будущее России»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«Профессионал»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598346"/>
                  </a:ext>
                </a:extLst>
              </a:tr>
              <a:tr h="102330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«ГТО»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«</a:t>
                      </a:r>
                      <a:r>
                        <a:rPr lang="ru-RU" sz="3200" b="1" dirty="0" err="1" smtClean="0">
                          <a:solidFill>
                            <a:schemeClr val="tx1"/>
                          </a:solidFill>
                        </a:rPr>
                        <a:t>Юнармия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352402"/>
                  </a:ext>
                </a:extLst>
              </a:tr>
              <a:tr h="12026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«Математический класс» (НОО)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«Инклюзивное образование»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400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85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6464"/>
            <a:ext cx="11245516" cy="83419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Период и этапы реализации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ПРОГРАММЫ РАЗВИТИЯ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751977"/>
              </p:ext>
            </p:extLst>
          </p:nvPr>
        </p:nvGraphicFramePr>
        <p:xfrm>
          <a:off x="-1" y="802107"/>
          <a:ext cx="12192001" cy="6517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6197">
                  <a:extLst>
                    <a:ext uri="{9D8B030D-6E8A-4147-A177-3AD203B41FA5}">
                      <a16:colId xmlns:a16="http://schemas.microsoft.com/office/drawing/2014/main" val="2588250476"/>
                    </a:ext>
                  </a:extLst>
                </a:gridCol>
                <a:gridCol w="8765804">
                  <a:extLst>
                    <a:ext uri="{9D8B030D-6E8A-4147-A177-3AD203B41FA5}">
                      <a16:colId xmlns:a16="http://schemas.microsoft.com/office/drawing/2014/main" val="2187384905"/>
                    </a:ext>
                  </a:extLst>
                </a:gridCol>
              </a:tblGrid>
              <a:tr h="61039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Этап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Мероприятия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994245"/>
                  </a:ext>
                </a:extLst>
              </a:tr>
              <a:tr h="29283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этап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(2015 – 2016 учебный год) – аналитико-проектировочный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60350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Проблемно-ориентированный анализ результатов реализации предыдущей Программы развития (2011-2016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гг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60350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Изучение и анализ Федерального Закона «Об образовании в Российской Федерации» (№ 273-ФЗ) и концепции ФГОС (всех уровней образования) с целью определения основных направлений обновления образовательной системы школы;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60350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Разработка направлений работы школы в соответствие с требованиями ФЗ № 273-ФЗ и определение системы мониторинга реализации настоящей Программы.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382525"/>
                  </a:ext>
                </a:extLst>
              </a:tr>
              <a:tr h="29788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этап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(2016 - 2021 учебные годы) – реализация Программы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60350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Разработка системы мониторинга реализации настоящей Программы;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60350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Реализация мероприятий плана действий Программы;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60350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Внедрение ФГОС ООО;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60350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Реализация образовательных и воспитательных проектов;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60350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Методическое и нормативно-правовое сопровождение реализации Программы развития;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60350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Осуществление системы мониторинга реализации Программы, текущий анализ промежуточных результатов.</a:t>
                      </a:r>
                    </a:p>
                    <a:p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98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060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08194285"/>
              </p:ext>
            </p:extLst>
          </p:nvPr>
        </p:nvGraphicFramePr>
        <p:xfrm>
          <a:off x="-2" y="1"/>
          <a:ext cx="1195137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0668">
                  <a:extLst>
                    <a:ext uri="{9D8B030D-6E8A-4147-A177-3AD203B41FA5}">
                      <a16:colId xmlns:a16="http://schemas.microsoft.com/office/drawing/2014/main" val="3383667095"/>
                    </a:ext>
                  </a:extLst>
                </a:gridCol>
                <a:gridCol w="7680702">
                  <a:extLst>
                    <a:ext uri="{9D8B030D-6E8A-4147-A177-3AD203B41FA5}">
                      <a16:colId xmlns:a16="http://schemas.microsoft.com/office/drawing/2014/main" val="1025735068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этап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(январь – июль 2021) –</a:t>
                      </a:r>
                      <a:endParaRPr lang="ru-RU" sz="2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аналитико-обобщающий</a:t>
                      </a:r>
                      <a:endParaRPr lang="ru-RU" sz="2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60350" algn="l"/>
                        </a:tabLst>
                      </a:pPr>
                      <a:endParaRPr lang="ru-RU" sz="2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60350" algn="l"/>
                        </a:tabLst>
                      </a:pPr>
                      <a:endParaRPr lang="ru-RU" sz="2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60350" algn="l"/>
                        </a:tabLs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Итоговая диагностика реализации основных программных мероприятий;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60350" algn="l"/>
                        </a:tabLs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Анализ итоговых результатов мониторинга реализации Программы;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60350" algn="l"/>
                        </a:tabLs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Обобщение позитивного опыта осуществления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программных мероприятий;</a:t>
                      </a:r>
                    </a:p>
                    <a:p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Определение целей, задач и направлений стратегии дальнейшего развития школы.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508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206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978568" y="1331495"/>
            <a:ext cx="9593179" cy="3196055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ИТОГОВЫЕ РЕЗУЛЬТАТЫ РЕАЛИЗАЦИИ ПРОГРАММЫ РАЗВИТИЯ: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57400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7091</TotalTime>
  <Words>1432</Words>
  <Application>Microsoft Office PowerPoint</Application>
  <PresentationFormat>Широкоэкранный</PresentationFormat>
  <Paragraphs>252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Trebuchet MS</vt:lpstr>
      <vt:lpstr>Wingdings 3</vt:lpstr>
      <vt:lpstr>Грань</vt:lpstr>
      <vt:lpstr>   РЕАЛИЗАЦИЯ ПРОГРАММЫ РАЗВИТИЯ  МАОУ СШ №115                                 Январь 2021г </vt:lpstr>
      <vt:lpstr>            ЦЕЛЬ ПРОГРАММЫ РАЗВИТИЯ:</vt:lpstr>
      <vt:lpstr>          ЗАДАЧИ ПРОГРАММЫ РАЗВИТИЯ:</vt:lpstr>
      <vt:lpstr>Презентация PowerPoint</vt:lpstr>
      <vt:lpstr>Презентация PowerPoint</vt:lpstr>
      <vt:lpstr>           В РАМКАХ ПРОГРАММЫ РАЗВИТИЯ                РЕАЛИЗОВЫВАЛИСЬ ПРОЕКТЫ:</vt:lpstr>
      <vt:lpstr>Период и этапы реализации ПРОГРАММЫ РАЗВИТИЯ</vt:lpstr>
      <vt:lpstr>Презентация PowerPoint</vt:lpstr>
      <vt:lpstr>ИТОГОВЫЕ РЕЗУЛЬТАТЫ РЕАЛИЗАЦИИ ПРОГРАММЫ РАЗВИТИЯ: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работа</dc:title>
  <dc:creator>lana_ss@list.ru</dc:creator>
  <cp:lastModifiedBy>Пользователь</cp:lastModifiedBy>
  <cp:revision>558</cp:revision>
  <cp:lastPrinted>2021-02-01T09:09:11Z</cp:lastPrinted>
  <dcterms:created xsi:type="dcterms:W3CDTF">2015-11-05T13:31:36Z</dcterms:created>
  <dcterms:modified xsi:type="dcterms:W3CDTF">2021-02-01T09:11:53Z</dcterms:modified>
</cp:coreProperties>
</file>